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19"/>
  </p:notesMasterIdLst>
  <p:sldIdLst>
    <p:sldId id="256" r:id="rId2"/>
    <p:sldId id="285" r:id="rId3"/>
    <p:sldId id="287" r:id="rId4"/>
    <p:sldId id="288" r:id="rId5"/>
    <p:sldId id="289" r:id="rId6"/>
    <p:sldId id="278" r:id="rId7"/>
    <p:sldId id="286" r:id="rId8"/>
    <p:sldId id="276" r:id="rId9"/>
    <p:sldId id="268" r:id="rId10"/>
    <p:sldId id="270" r:id="rId11"/>
    <p:sldId id="258" r:id="rId12"/>
    <p:sldId id="290" r:id="rId13"/>
    <p:sldId id="292" r:id="rId14"/>
    <p:sldId id="291" r:id="rId15"/>
    <p:sldId id="293" r:id="rId16"/>
    <p:sldId id="294" r:id="rId17"/>
    <p:sldId id="27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7" autoAdjust="0"/>
    <p:restoredTop sz="95441" autoAdjust="0"/>
  </p:normalViewPr>
  <p:slideViewPr>
    <p:cSldViewPr snapToGrid="0">
      <p:cViewPr>
        <p:scale>
          <a:sx n="78" d="100"/>
          <a:sy n="78" d="100"/>
        </p:scale>
        <p:origin x="91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71164-D934-43FE-9FA9-D42C6EF8FA5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8E53AD-AC2B-4A64-AB0A-1163507F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7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Reasons why it’s hated:</a:t>
            </a:r>
          </a:p>
          <a:p>
            <a:r>
              <a:rPr lang="en-US" dirty="0" smtClean="0"/>
              <a:t>Year 1: We learned awkward in the field, where people preferred paper to a keyboard</a:t>
            </a:r>
          </a:p>
          <a:p>
            <a:r>
              <a:rPr lang="en-US" dirty="0" smtClean="0"/>
              <a:t>Year 2: We learned that if you don’t lock the input</a:t>
            </a:r>
            <a:r>
              <a:rPr lang="en-US" baseline="0" dirty="0" smtClean="0"/>
              <a:t> for farm code, no data will fit in database. </a:t>
            </a:r>
            <a:r>
              <a:rPr lang="en-US" dirty="0" smtClean="0"/>
              <a:t>Can allow for unlocked</a:t>
            </a:r>
            <a:r>
              <a:rPr lang="en-US" baseline="0" dirty="0" smtClean="0"/>
              <a:t> editing different than tables in a database</a:t>
            </a:r>
          </a:p>
          <a:p>
            <a:r>
              <a:rPr lang="en-US" baseline="0" dirty="0" smtClean="0"/>
              <a:t>Year 3: We learned, when multiple users are involved on and offline, Other people can delete or edit your data</a:t>
            </a:r>
          </a:p>
          <a:p>
            <a:r>
              <a:rPr lang="en-US" baseline="0" dirty="0" smtClean="0"/>
              <a:t>Not always fully completed, so no data visuals</a:t>
            </a:r>
          </a:p>
          <a:p>
            <a:r>
              <a:rPr lang="en-US" baseline="0" dirty="0" smtClean="0"/>
              <a:t>Doesn’t know when it’s not filled correctly. Technicians are manually asked to redo their datasheets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Many confusing tabs when onboarding new people and protocols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E53AD-AC2B-4A64-AB0A-1163507FB1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9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8E53AD-AC2B-4A64-AB0A-1163507FB1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9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7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2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50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3066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3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05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74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4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67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9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4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6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50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7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9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07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16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130504-7A06-415F-B74F-DBCC33938890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49651-448F-4745-8C23-138066E7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channel/UC4ZHzMlyh8WezIWcFdt5gwQ/playlis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311218" cy="3329581"/>
          </a:xfrm>
        </p:spPr>
        <p:txBody>
          <a:bodyPr>
            <a:normAutofit fontScale="90000"/>
          </a:bodyPr>
          <a:lstStyle/>
          <a:p>
            <a:r>
              <a:rPr lang="en-US" dirty="0"/>
              <a:t>On-Farm Data </a:t>
            </a:r>
            <a:r>
              <a:rPr lang="en-US" dirty="0" smtClean="0"/>
              <a:t>Collection Tools for the PSA Research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PSA Data </a:t>
            </a:r>
            <a:r>
              <a:rPr lang="en-US" dirty="0" smtClean="0"/>
              <a:t>Flow Team</a:t>
            </a:r>
            <a:endParaRPr lang="en-US" dirty="0" smtClean="0"/>
          </a:p>
          <a:p>
            <a:r>
              <a:rPr lang="en-US" dirty="0" smtClean="0"/>
              <a:t>January 2020</a:t>
            </a:r>
            <a:endParaRPr lang="en-US" dirty="0" smtClean="0"/>
          </a:p>
          <a:p>
            <a:r>
              <a:rPr lang="en-US" dirty="0" smtClean="0"/>
              <a:t>Sarah Seehaver </a:t>
            </a:r>
            <a:r>
              <a:rPr lang="en-US" dirty="0" err="1" smtClean="0"/>
              <a:t>Eagen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02" y="4622350"/>
            <a:ext cx="4265655" cy="189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5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ODK is User Friendly and Highly Customizable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101850"/>
            <a:ext cx="743249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Perfect </a:t>
            </a:r>
            <a:r>
              <a:rPr lang="en-US" dirty="0" smtClean="0"/>
              <a:t>for </a:t>
            </a:r>
            <a:r>
              <a:rPr lang="en-US" dirty="0" smtClean="0"/>
              <a:t>in-bedding </a:t>
            </a:r>
            <a:r>
              <a:rPr lang="en-US" b="1" dirty="0" smtClean="0"/>
              <a:t>protocols</a:t>
            </a:r>
          </a:p>
          <a:p>
            <a:r>
              <a:rPr lang="en-US" b="1" dirty="0"/>
              <a:t>Onboarding </a:t>
            </a:r>
            <a:r>
              <a:rPr lang="en-US" dirty="0"/>
              <a:t>new </a:t>
            </a:r>
            <a:r>
              <a:rPr lang="en-US" dirty="0" smtClean="0"/>
              <a:t>researchers</a:t>
            </a:r>
            <a:endParaRPr lang="en-US" dirty="0" smtClean="0"/>
          </a:p>
          <a:p>
            <a:pPr lvl="1"/>
            <a:r>
              <a:rPr lang="en-US" dirty="0" smtClean="0"/>
              <a:t>Can hide steps for more advanced users</a:t>
            </a:r>
          </a:p>
          <a:p>
            <a:r>
              <a:rPr lang="en-US" dirty="0" smtClean="0"/>
              <a:t>Can cascade with if/ then logic</a:t>
            </a:r>
          </a:p>
          <a:p>
            <a:r>
              <a:rPr lang="en-US" b="1" dirty="0" smtClean="0"/>
              <a:t>Makes calculations on the fly </a:t>
            </a:r>
            <a:r>
              <a:rPr lang="en-US" dirty="0" smtClean="0"/>
              <a:t>(for better flexibility and control</a:t>
            </a:r>
            <a:r>
              <a:rPr lang="en-US" dirty="0"/>
              <a:t>) </a:t>
            </a:r>
          </a:p>
          <a:p>
            <a:r>
              <a:rPr lang="en-US" dirty="0" smtClean="0"/>
              <a:t>Same </a:t>
            </a:r>
            <a:r>
              <a:rPr lang="en-US" dirty="0"/>
              <a:t>data collection strategies, naming, etc.</a:t>
            </a:r>
          </a:p>
          <a:p>
            <a:r>
              <a:rPr lang="en-US" b="1" dirty="0" smtClean="0"/>
              <a:t>Quality control </a:t>
            </a:r>
            <a:r>
              <a:rPr lang="en-US" dirty="0" smtClean="0"/>
              <a:t>on a large scale</a:t>
            </a:r>
          </a:p>
          <a:p>
            <a:r>
              <a:rPr lang="en-US" dirty="0" smtClean="0"/>
              <a:t>Saves time with uniform </a:t>
            </a:r>
            <a:r>
              <a:rPr lang="en-US" b="1" dirty="0" smtClean="0"/>
              <a:t>formatting</a:t>
            </a:r>
            <a:r>
              <a:rPr lang="en-US" dirty="0" smtClean="0"/>
              <a:t> and transferring data for researchers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351" t="23919" r="38575" b="22422"/>
          <a:stretch/>
        </p:blipFill>
        <p:spPr>
          <a:xfrm>
            <a:off x="8325958" y="1450543"/>
            <a:ext cx="3667922" cy="4797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899" t="39014" r="56955" b="6253"/>
          <a:stretch/>
        </p:blipFill>
        <p:spPr>
          <a:xfrm>
            <a:off x="9217674" y="1937508"/>
            <a:ext cx="2486099" cy="3619505"/>
          </a:xfrm>
          <a:prstGeom prst="rect">
            <a:avLst/>
          </a:prstGeom>
        </p:spPr>
      </p:pic>
      <p:pic>
        <p:nvPicPr>
          <p:cNvPr id="7" name="Picture 2" descr="Samsung Galaxy Tab Act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323" y="2543313"/>
            <a:ext cx="4200710" cy="420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869150" y="3948751"/>
            <a:ext cx="874058" cy="448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kobo toolbox ap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9" y="1986656"/>
            <a:ext cx="1522536" cy="152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8383530" y="3810000"/>
            <a:ext cx="724417" cy="448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46733" y="2288983"/>
            <a:ext cx="1599630" cy="64195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Export ODK form into Kobo Toolbox, for App based data collection</a:t>
            </a:r>
            <a:endParaRPr lang="en-US" sz="3600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7BD53F3A-80BF-4415-A3C5-51CBE7B26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r="27207"/>
          <a:stretch/>
        </p:blipFill>
        <p:spPr>
          <a:xfrm>
            <a:off x="321068" y="2189417"/>
            <a:ext cx="5466636" cy="361555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7862" y="5887331"/>
            <a:ext cx="475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Protocol Manager creates a new </a:t>
            </a:r>
            <a:r>
              <a:rPr lang="en-US" b="1" dirty="0" smtClean="0"/>
              <a:t>Form</a:t>
            </a:r>
            <a:r>
              <a:rPr lang="en-US" dirty="0" smtClean="0"/>
              <a:t>, shares it with all users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2170" y="5778144"/>
            <a:ext cx="4757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Forms are uploaded to devices, are pushed updated forms when connected to </a:t>
            </a:r>
            <a:r>
              <a:rPr lang="en-US" dirty="0" err="1" smtClean="0"/>
              <a:t>WiFi</a:t>
            </a:r>
            <a:r>
              <a:rPr lang="en-US" dirty="0" smtClean="0"/>
              <a:t>, and can be used </a:t>
            </a:r>
            <a:r>
              <a:rPr lang="en-US" b="1" dirty="0" smtClean="0"/>
              <a:t>offline</a:t>
            </a:r>
            <a:endParaRPr lang="en-US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720798" y="2847975"/>
            <a:ext cx="837734" cy="95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32165" y="2074934"/>
            <a:ext cx="178988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 with network users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2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D4C4E05-E078-4122-9171-33E3B8A2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Protocol: Biomass Harvest and </a:t>
            </a:r>
            <a:r>
              <a:rPr lang="en-US" sz="2800" dirty="0" smtClean="0"/>
              <a:t>Decomposition </a:t>
            </a:r>
            <a:r>
              <a:rPr lang="en-US" sz="2800" dirty="0"/>
              <a:t>Bags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47B69-C43F-4F30-A2EE-F491AB49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48" t="6520" r="9939"/>
          <a:stretch/>
        </p:blipFill>
        <p:spPr>
          <a:xfrm>
            <a:off x="330802" y="1853248"/>
            <a:ext cx="5124068" cy="3652534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99B55B9-D668-4C7B-B9F5-1D07776FE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63" r="10934"/>
          <a:stretch/>
        </p:blipFill>
        <p:spPr>
          <a:xfrm>
            <a:off x="6696075" y="1862573"/>
            <a:ext cx="4993499" cy="3652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0802" y="5595434"/>
            <a:ext cx="512406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Welcome. Are you a new user?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96075" y="5595434"/>
            <a:ext cx="499349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Cascading logic:</a:t>
            </a:r>
          </a:p>
          <a:p>
            <a:pPr algn="ctr"/>
            <a:r>
              <a:rPr lang="en-US" dirty="0" smtClean="0"/>
              <a:t>If Yes, an instructional video appears</a:t>
            </a:r>
          </a:p>
          <a:p>
            <a:pPr algn="ctr"/>
            <a:r>
              <a:rPr lang="en-US" dirty="0" smtClean="0"/>
              <a:t>If No, nothing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375063" y="3624144"/>
            <a:ext cx="1273204" cy="35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967039" y="3174252"/>
            <a:ext cx="523875" cy="352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490914" y="3679515"/>
            <a:ext cx="566738" cy="86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659A4D-7753-4077-9BD5-30930A8F4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9" r="2591"/>
          <a:stretch/>
        </p:blipFill>
        <p:spPr>
          <a:xfrm>
            <a:off x="340422" y="1853248"/>
            <a:ext cx="5507868" cy="376284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D4C4E05-E078-4122-9171-33E3B8A2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 Protocol: Biomass Harvest and </a:t>
            </a:r>
            <a:r>
              <a:rPr lang="en-US" sz="2800" dirty="0" smtClean="0"/>
              <a:t>Decomposition </a:t>
            </a:r>
            <a:r>
              <a:rPr lang="en-US" sz="2800" dirty="0"/>
              <a:t>Bags</a:t>
            </a:r>
            <a:endParaRPr lang="en-US" sz="2800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4EF13BA-FB5D-4F80-B442-77B20C28C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48" r="3171"/>
          <a:stretch/>
        </p:blipFill>
        <p:spPr>
          <a:xfrm>
            <a:off x="6460849" y="1880209"/>
            <a:ext cx="5432311" cy="3779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802" y="5723659"/>
            <a:ext cx="534981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PSA uses Standardized Farm Codes across whole network.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80858" y="5723659"/>
            <a:ext cx="541230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way to collect metadata while collecting samples.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249592" y="2428875"/>
            <a:ext cx="2133600" cy="4095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8543626" y="2067288"/>
            <a:ext cx="742950" cy="304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368029" y="1590675"/>
            <a:ext cx="2318350" cy="781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Previously missed metadata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522285" y="2838450"/>
            <a:ext cx="247651" cy="314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16792" y="2281694"/>
            <a:ext cx="466726" cy="5971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43764" y="1707615"/>
            <a:ext cx="2305050" cy="55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Required Fields</a:t>
            </a:r>
            <a:endParaRPr lang="en-US" sz="1600" dirty="0"/>
          </a:p>
        </p:txBody>
      </p:sp>
      <p:sp>
        <p:nvSpPr>
          <p:cNvPr id="19" name="Oval 18"/>
          <p:cNvSpPr/>
          <p:nvPr/>
        </p:nvSpPr>
        <p:spPr>
          <a:xfrm>
            <a:off x="1485899" y="3603466"/>
            <a:ext cx="619126" cy="3598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081713" y="2878875"/>
            <a:ext cx="2457085" cy="8064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538798" y="2315405"/>
            <a:ext cx="1409700" cy="55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Easy GPS</a:t>
            </a:r>
            <a:endParaRPr lang="en-US" sz="1600" dirty="0"/>
          </a:p>
        </p:txBody>
      </p:sp>
      <p:sp>
        <p:nvSpPr>
          <p:cNvPr id="23" name="Right Arrow 22"/>
          <p:cNvSpPr/>
          <p:nvPr/>
        </p:nvSpPr>
        <p:spPr>
          <a:xfrm>
            <a:off x="5422871" y="3307322"/>
            <a:ext cx="1273204" cy="35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7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3E2ACFA2-29BC-4D8A-80E1-F48FAB96F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36" r="10332"/>
          <a:stretch/>
        </p:blipFill>
        <p:spPr>
          <a:xfrm>
            <a:off x="6425515" y="1600807"/>
            <a:ext cx="5338118" cy="3988526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55715678-A015-42FD-8CD1-7727F9250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53" t="772" r="4566"/>
          <a:stretch/>
        </p:blipFill>
        <p:spPr>
          <a:xfrm>
            <a:off x="334659" y="1606377"/>
            <a:ext cx="5612589" cy="39829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0802" y="5677642"/>
            <a:ext cx="534981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‘Drilled’, goes into a calculation screen.</a:t>
            </a:r>
          </a:p>
          <a:p>
            <a:pPr algn="ctr"/>
            <a:r>
              <a:rPr lang="en-US" dirty="0" smtClean="0"/>
              <a:t>If ‘Broadcast’, a different set of instructions.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25515" y="5660534"/>
            <a:ext cx="5301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Calculations on the fly.</a:t>
            </a:r>
          </a:p>
          <a:p>
            <a:pPr algn="ctr"/>
            <a:r>
              <a:rPr lang="en-US" b="1" dirty="0" smtClean="0"/>
              <a:t>Gets rid of user error </a:t>
            </a:r>
            <a:r>
              <a:rPr lang="en-US" dirty="0" smtClean="0"/>
              <a:t>and simplifies database management. 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46111" y="3139333"/>
            <a:ext cx="838200" cy="3108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181070" y="4095475"/>
            <a:ext cx="431984" cy="664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763124" y="3162300"/>
            <a:ext cx="1954955" cy="1237797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Customized harvest area according to </a:t>
            </a:r>
            <a:r>
              <a:rPr lang="en-US" sz="1600" b="1" dirty="0" smtClean="0"/>
              <a:t>unique  field variables</a:t>
            </a:r>
            <a:endParaRPr lang="en-US" sz="1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724025" y="2038350"/>
            <a:ext cx="1250347" cy="371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24569" y="1741188"/>
            <a:ext cx="2686051" cy="38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Protocol Instructions</a:t>
            </a:r>
            <a:endParaRPr lang="en-US" sz="1600" dirty="0"/>
          </a:p>
        </p:txBody>
      </p:sp>
      <p:sp>
        <p:nvSpPr>
          <p:cNvPr id="23" name="Right Arrow 22"/>
          <p:cNvSpPr/>
          <p:nvPr/>
        </p:nvSpPr>
        <p:spPr>
          <a:xfrm>
            <a:off x="5374376" y="3096383"/>
            <a:ext cx="1273204" cy="35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D4C4E05-E078-4122-9171-33E3B8A27A8C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Example Protocol: Biomass Harvest and Decomposition Bags</a:t>
            </a:r>
            <a:endParaRPr 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6647580" y="4831492"/>
            <a:ext cx="5070499" cy="514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2755" y="5703901"/>
            <a:ext cx="534981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Enter Weights on number pad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4876" y="5703901"/>
            <a:ext cx="532261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This was formerly a 12 page protocol  with a spreadsheet to make calculations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D4C4E05-E078-4122-9171-33E3B8A27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2471"/>
          </a:xfrm>
        </p:spPr>
        <p:txBody>
          <a:bodyPr>
            <a:normAutofit/>
          </a:bodyPr>
          <a:lstStyle/>
          <a:p>
            <a:r>
              <a:rPr lang="en-US" sz="2800" dirty="0"/>
              <a:t>Example Protocol: Biomass Harvest and </a:t>
            </a:r>
            <a:r>
              <a:rPr lang="en-US" sz="2800" dirty="0" smtClean="0"/>
              <a:t>Decomposition </a:t>
            </a:r>
            <a:r>
              <a:rPr lang="en-US" sz="2800" dirty="0"/>
              <a:t>Bags</a:t>
            </a:r>
            <a:endParaRPr lang="en-US" sz="2800" dirty="0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D925621E-DD77-47BA-AC54-8C420A6D7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3" t="-1" r="7344" b="1423"/>
          <a:stretch/>
        </p:blipFill>
        <p:spPr>
          <a:xfrm>
            <a:off x="382755" y="1646771"/>
            <a:ext cx="5301353" cy="3910495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3AE047F6-FE25-47D4-AD3C-91E903E57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77" r="7081" b="1548"/>
          <a:stretch/>
        </p:blipFill>
        <p:spPr>
          <a:xfrm>
            <a:off x="6174539" y="1665821"/>
            <a:ext cx="5490240" cy="3891445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5142733" y="3517207"/>
            <a:ext cx="1273204" cy="35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057437" y="1405189"/>
            <a:ext cx="2817471" cy="52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Make calculations in the form</a:t>
            </a:r>
            <a:endParaRPr lang="en-US" sz="1600" dirty="0"/>
          </a:p>
        </p:txBody>
      </p:sp>
      <p:sp>
        <p:nvSpPr>
          <p:cNvPr id="2" name="Oval 1"/>
          <p:cNvSpPr/>
          <p:nvPr/>
        </p:nvSpPr>
        <p:spPr>
          <a:xfrm>
            <a:off x="7129849" y="3643227"/>
            <a:ext cx="1210962" cy="486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006978" y="2247736"/>
            <a:ext cx="2120296" cy="151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971776" y="1472317"/>
            <a:ext cx="3557358" cy="387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Next: Enter </a:t>
            </a:r>
            <a:r>
              <a:rPr lang="en-US" sz="1600" dirty="0"/>
              <a:t>F</a:t>
            </a:r>
            <a:r>
              <a:rPr lang="en-US" sz="1600" dirty="0" smtClean="0"/>
              <a:t>resh Biomass Weights</a:t>
            </a:r>
            <a:endParaRPr lang="en-US" sz="1600" dirty="0"/>
          </a:p>
        </p:txBody>
      </p:sp>
      <p:sp>
        <p:nvSpPr>
          <p:cNvPr id="25" name="Oval 24"/>
          <p:cNvSpPr/>
          <p:nvPr/>
        </p:nvSpPr>
        <p:spPr>
          <a:xfrm>
            <a:off x="6463423" y="4621860"/>
            <a:ext cx="1352550" cy="4860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4C4E05-E078-4122-9171-33E3B8A27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</a:t>
            </a:r>
            <a:r>
              <a:rPr lang="en-US" sz="2800" dirty="0"/>
              <a:t>Protocol</a:t>
            </a:r>
            <a:r>
              <a:rPr lang="en-US" sz="3200" dirty="0"/>
              <a:t>: Biomass Harvest and </a:t>
            </a:r>
            <a:r>
              <a:rPr lang="en-US" sz="3200" dirty="0" smtClean="0"/>
              <a:t>Decomposition </a:t>
            </a:r>
            <a:r>
              <a:rPr lang="en-US" sz="3200" dirty="0"/>
              <a:t>Bags</a:t>
            </a:r>
            <a:endParaRPr lang="en-US" sz="32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739D8F8-1AEC-4B9E-B1A2-31B4E40C9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79" t="3456" r="4509"/>
          <a:stretch/>
        </p:blipFill>
        <p:spPr>
          <a:xfrm>
            <a:off x="6330382" y="1606801"/>
            <a:ext cx="5673384" cy="3952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52221" y="5724133"/>
            <a:ext cx="517748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Validation, at end of form, before submission, to confirm no mistakes, missing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487" y="5705290"/>
            <a:ext cx="53540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Barcodes: uniform PSA labeling system for samples in database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ED388E76-7446-4C6C-A19D-603927AA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4" t="1168" r="5052" b="2277"/>
          <a:stretch/>
        </p:blipFill>
        <p:spPr>
          <a:xfrm>
            <a:off x="426519" y="1853249"/>
            <a:ext cx="5319859" cy="362687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503556" y="3589553"/>
            <a:ext cx="1273204" cy="3598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25929" y="1628082"/>
            <a:ext cx="3593564" cy="653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 tablet camera to scan barcode</a:t>
            </a:r>
            <a:endParaRPr lang="en-US" sz="1600" dirty="0"/>
          </a:p>
        </p:txBody>
      </p:sp>
      <p:sp>
        <p:nvSpPr>
          <p:cNvPr id="11" name="Oval 10"/>
          <p:cNvSpPr/>
          <p:nvPr/>
        </p:nvSpPr>
        <p:spPr>
          <a:xfrm>
            <a:off x="8337080" y="3769454"/>
            <a:ext cx="1407765" cy="1432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17495" y="1785661"/>
            <a:ext cx="3593564" cy="653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Finish, and instructions for sample handling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337081" y="2500686"/>
            <a:ext cx="436216" cy="304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769708" y="3949356"/>
            <a:ext cx="630196" cy="5361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31896" y="3289901"/>
            <a:ext cx="1879658" cy="59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Visual reminders of target </a:t>
            </a:r>
            <a:r>
              <a:rPr lang="en-US" sz="1600" dirty="0" err="1" smtClean="0"/>
              <a:t>wts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4030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02" b="19151"/>
          <a:stretch/>
        </p:blipFill>
        <p:spPr>
          <a:xfrm>
            <a:off x="4938166" y="3126299"/>
            <a:ext cx="7208355" cy="3529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65" y="167336"/>
            <a:ext cx="9722069" cy="1400530"/>
          </a:xfrm>
        </p:spPr>
        <p:txBody>
          <a:bodyPr/>
          <a:lstStyle/>
          <a:p>
            <a:r>
              <a:rPr lang="en-US" sz="3200" dirty="0" smtClean="0"/>
              <a:t>PSA Near Future </a:t>
            </a:r>
            <a:r>
              <a:rPr lang="en-US" sz="3200" dirty="0" smtClean="0"/>
              <a:t>- One </a:t>
            </a:r>
            <a:r>
              <a:rPr lang="en-US" sz="3200" dirty="0" smtClean="0"/>
              <a:t>web platform </a:t>
            </a:r>
            <a:r>
              <a:rPr lang="en-US" sz="3200" dirty="0" smtClean="0"/>
              <a:t>to rule </a:t>
            </a:r>
            <a:r>
              <a:rPr lang="en-US" sz="3200" dirty="0" smtClean="0"/>
              <a:t>all the tools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9EA418-8B8A-4991-8CD8-34F3450B3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48" t="42" r="35245" b="20299"/>
          <a:stretch/>
        </p:blipFill>
        <p:spPr>
          <a:xfrm>
            <a:off x="5013901" y="809466"/>
            <a:ext cx="4014959" cy="2837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785" y="1526386"/>
            <a:ext cx="4141174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PSA Internal Web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“Tech Dashboard” to visualize the entered data and track technology devices working on cloud platforms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PSA offers a “Data Flow Team” to service the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On-Farm </a:t>
            </a:r>
            <a:r>
              <a:rPr lang="en-US" dirty="0" smtClean="0"/>
              <a:t>team gives feedback as beta testers for newer </a:t>
            </a:r>
            <a:r>
              <a:rPr lang="en-US" dirty="0" smtClean="0"/>
              <a:t>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On-Farm “How-To” Video Clips, </a:t>
            </a:r>
            <a:r>
              <a:rPr lang="en-US" dirty="0" smtClean="0"/>
              <a:t>PSA </a:t>
            </a:r>
            <a:r>
              <a:rPr lang="en-US" dirty="0"/>
              <a:t>YouTube Channel: </a:t>
            </a:r>
            <a:r>
              <a:rPr lang="en-US" sz="700" dirty="0">
                <a:hlinkClick r:id="rId4"/>
              </a:rPr>
              <a:t>https://www.youtube.com/channel/UC4ZHzMlyh8WezIWcFdt5gwQ/playlists</a:t>
            </a:r>
            <a:r>
              <a:rPr lang="en-US" sz="700" dirty="0"/>
              <a:t> 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8621" t="15351" r="14729" b="13400"/>
          <a:stretch/>
        </p:blipFill>
        <p:spPr>
          <a:xfrm>
            <a:off x="5071099" y="4284477"/>
            <a:ext cx="3553261" cy="2136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9934" y="1552312"/>
            <a:ext cx="1714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PSA website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056856" y="2009512"/>
            <a:ext cx="17145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 Dashboard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8927508" y="2305987"/>
            <a:ext cx="938214" cy="269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28486" y="2253379"/>
            <a:ext cx="7857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Login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9123598">
            <a:off x="7878311" y="4536303"/>
            <a:ext cx="938214" cy="269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104398" cy="1478570"/>
          </a:xfrm>
        </p:spPr>
        <p:txBody>
          <a:bodyPr/>
          <a:lstStyle/>
          <a:p>
            <a:r>
              <a:rPr lang="en-US" sz="3600" dirty="0" smtClean="0"/>
              <a:t>Large on-farm </a:t>
            </a:r>
            <a:r>
              <a:rPr lang="en-US" sz="3600" dirty="0" smtClean="0"/>
              <a:t>networks are </a:t>
            </a:r>
            <a:r>
              <a:rPr lang="en-US" sz="3600" dirty="0" smtClean="0"/>
              <a:t>powerful, but hard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2063428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 smtClean="0"/>
              <a:t>Multiple management strategies over huge areas</a:t>
            </a:r>
          </a:p>
          <a:p>
            <a:r>
              <a:rPr lang="en-US" dirty="0"/>
              <a:t>Greater </a:t>
            </a:r>
            <a:r>
              <a:rPr lang="en-US" dirty="0" smtClean="0"/>
              <a:t>power to </a:t>
            </a:r>
            <a:r>
              <a:rPr lang="en-US" dirty="0"/>
              <a:t>b</a:t>
            </a:r>
            <a:r>
              <a:rPr lang="en-US" dirty="0" smtClean="0"/>
              <a:t>uild </a:t>
            </a:r>
            <a:r>
              <a:rPr lang="en-US" dirty="0" smtClean="0"/>
              <a:t>predictive tools </a:t>
            </a:r>
            <a:r>
              <a:rPr lang="en-US" dirty="0" smtClean="0"/>
              <a:t>across climates </a:t>
            </a:r>
            <a:r>
              <a:rPr lang="en-US" dirty="0" smtClean="0"/>
              <a:t>and </a:t>
            </a:r>
            <a:r>
              <a:rPr lang="en-US" dirty="0" smtClean="0"/>
              <a:t>challenge scenarios</a:t>
            </a:r>
            <a:endParaRPr lang="en-US" dirty="0" smtClean="0"/>
          </a:p>
          <a:p>
            <a:endParaRPr lang="en-US" i="1" dirty="0"/>
          </a:p>
          <a:p>
            <a:r>
              <a:rPr lang="en-US" i="1" dirty="0" smtClean="0"/>
              <a:t>But they are hard:</a:t>
            </a:r>
          </a:p>
          <a:p>
            <a:pPr lvl="1"/>
            <a:r>
              <a:rPr lang="en-US" dirty="0" smtClean="0"/>
              <a:t>Communicating same </a:t>
            </a:r>
            <a:r>
              <a:rPr lang="en-US" dirty="0" smtClean="0"/>
              <a:t>protocols</a:t>
            </a:r>
          </a:p>
          <a:p>
            <a:pPr lvl="1"/>
            <a:r>
              <a:rPr lang="en-US" dirty="0" smtClean="0"/>
              <a:t>Onboarding new researchers</a:t>
            </a:r>
            <a:endParaRPr lang="en-US" dirty="0" smtClean="0"/>
          </a:p>
          <a:p>
            <a:pPr lvl="1"/>
            <a:r>
              <a:rPr lang="en-US" dirty="0" smtClean="0"/>
              <a:t>Same data collection strategies, naming, etc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Errors in data entry multiply on a large </a:t>
            </a:r>
            <a:r>
              <a:rPr lang="en-US" dirty="0" smtClean="0"/>
              <a:t>scale</a:t>
            </a:r>
            <a:endParaRPr lang="en-US" dirty="0" smtClean="0"/>
          </a:p>
          <a:p>
            <a:pPr lvl="1"/>
            <a:r>
              <a:rPr lang="en-US" dirty="0" smtClean="0"/>
              <a:t>Easy to lose quality </a:t>
            </a:r>
            <a:r>
              <a:rPr lang="en-US" dirty="0" smtClean="0"/>
              <a:t>control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244336-B0AC-4051-985C-D1CDD329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06" y="3102029"/>
            <a:ext cx="5011350" cy="334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i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73" y="2195981"/>
            <a:ext cx="5490008" cy="30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95401" y="2080349"/>
            <a:ext cx="2205318" cy="2244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Data </a:t>
            </a:r>
            <a:r>
              <a:rPr lang="en-US" dirty="0" smtClean="0"/>
              <a:t>Collectors via Field</a:t>
            </a:r>
            <a:r>
              <a:rPr lang="en-US" dirty="0"/>
              <a:t> </a:t>
            </a:r>
            <a:r>
              <a:rPr lang="en-US" dirty="0" smtClean="0"/>
              <a:t>Technicians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4437" y="1264094"/>
            <a:ext cx="2049718" cy="2369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Data Collection via Tech (Sensors)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17468602">
            <a:off x="5798668" y="2076028"/>
            <a:ext cx="524435" cy="77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27142" y="4053943"/>
            <a:ext cx="2106081" cy="2318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Spreadsheets</a:t>
            </a:r>
            <a:endParaRPr lang="en-US" dirty="0" smtClean="0"/>
          </a:p>
        </p:txBody>
      </p:sp>
      <p:sp>
        <p:nvSpPr>
          <p:cNvPr id="11" name="Right Arrow 10"/>
          <p:cNvSpPr/>
          <p:nvPr/>
        </p:nvSpPr>
        <p:spPr>
          <a:xfrm rot="1834483">
            <a:off x="2541379" y="4403854"/>
            <a:ext cx="882127" cy="5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0155624">
            <a:off x="2512935" y="2225350"/>
            <a:ext cx="882127" cy="5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4329047">
            <a:off x="5863010" y="4306055"/>
            <a:ext cx="524435" cy="77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le:Clipboard.svg - Wikipedi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2" y="2195981"/>
            <a:ext cx="1154976" cy="1154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75E068-5E12-4C25-B42B-358DBB844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40" r="25499" b="4537"/>
          <a:stretch/>
        </p:blipFill>
        <p:spPr>
          <a:xfrm>
            <a:off x="3678241" y="4485160"/>
            <a:ext cx="1767092" cy="10783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23" y="1374160"/>
            <a:ext cx="943729" cy="12596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7718457" y="3350957"/>
            <a:ext cx="3068244" cy="157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Publications, Journals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Extension </a:t>
            </a:r>
            <a:r>
              <a:rPr lang="en-US" dirty="0" smtClean="0"/>
              <a:t>bulletin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632635" y="2264349"/>
            <a:ext cx="126188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Data Silos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26990" y="155578"/>
            <a:ext cx="9404723" cy="1400530"/>
          </a:xfrm>
        </p:spPr>
        <p:txBody>
          <a:bodyPr/>
          <a:lstStyle/>
          <a:p>
            <a:r>
              <a:rPr lang="en-US" sz="3600" dirty="0" smtClean="0"/>
              <a:t>“Old-Fashioned” Research Data Collection Model</a:t>
            </a:r>
            <a:endParaRPr lang="en-US" sz="3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5401" y="2080349"/>
            <a:ext cx="2205318" cy="2244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Data </a:t>
            </a:r>
            <a:r>
              <a:rPr lang="en-US" dirty="0" smtClean="0"/>
              <a:t>Collectors via Field</a:t>
            </a:r>
            <a:r>
              <a:rPr lang="en-US" dirty="0"/>
              <a:t> </a:t>
            </a:r>
            <a:r>
              <a:rPr lang="en-US" dirty="0" smtClean="0"/>
              <a:t>Technicians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4437" y="1264094"/>
            <a:ext cx="2049718" cy="2369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Data Collection via Tech (Sensors)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17468602">
            <a:off x="5798668" y="2076028"/>
            <a:ext cx="524435" cy="77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27142" y="4053943"/>
            <a:ext cx="2106081" cy="2318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Spreadsheets</a:t>
            </a:r>
            <a:endParaRPr lang="en-US" dirty="0" smtClean="0"/>
          </a:p>
        </p:txBody>
      </p:sp>
      <p:sp>
        <p:nvSpPr>
          <p:cNvPr id="11" name="Right Arrow 10"/>
          <p:cNvSpPr/>
          <p:nvPr/>
        </p:nvSpPr>
        <p:spPr>
          <a:xfrm rot="1834483">
            <a:off x="2541379" y="4403854"/>
            <a:ext cx="882127" cy="5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0155624">
            <a:off x="2512935" y="2225350"/>
            <a:ext cx="882127" cy="5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4329047">
            <a:off x="5863010" y="4306055"/>
            <a:ext cx="524435" cy="77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le:Clipboard.sv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2" y="2195981"/>
            <a:ext cx="1154976" cy="1154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75E068-5E12-4C25-B42B-358DBB84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40" r="25499" b="4537"/>
          <a:stretch/>
        </p:blipFill>
        <p:spPr>
          <a:xfrm>
            <a:off x="3678241" y="4485160"/>
            <a:ext cx="1767092" cy="10783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23" y="1374160"/>
            <a:ext cx="943729" cy="12596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6550566" y="2347253"/>
            <a:ext cx="2033196" cy="2137907"/>
            <a:chOff x="6550566" y="2347253"/>
            <a:chExt cx="2033196" cy="2137907"/>
          </a:xfrm>
        </p:grpSpPr>
        <p:sp>
          <p:nvSpPr>
            <p:cNvPr id="17" name="Rectangle 16"/>
            <p:cNvSpPr/>
            <p:nvPr/>
          </p:nvSpPr>
          <p:spPr>
            <a:xfrm>
              <a:off x="6550566" y="2347253"/>
              <a:ext cx="2033196" cy="21379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pic>
          <p:nvPicPr>
            <p:cNvPr id="19" name="Picture 18" descr="Computer Database Network · Free vector graphic on Pixabay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2889" y="2504096"/>
              <a:ext cx="1142958" cy="1406718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604002" y="1986455"/>
            <a:ext cx="2238750" cy="3059736"/>
            <a:chOff x="9717633" y="2490944"/>
            <a:chExt cx="1856057" cy="2774022"/>
          </a:xfrm>
        </p:grpSpPr>
        <p:sp>
          <p:nvSpPr>
            <p:cNvPr id="21" name="Rectangle 20"/>
            <p:cNvSpPr/>
            <p:nvPr/>
          </p:nvSpPr>
          <p:spPr>
            <a:xfrm>
              <a:off x="9717633" y="2490944"/>
              <a:ext cx="1856057" cy="2774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Data </a:t>
              </a:r>
              <a:r>
                <a:rPr lang="en-US" dirty="0" smtClean="0"/>
                <a:t>Visualization, Public Websites and Apps</a:t>
              </a:r>
              <a:endParaRPr lang="en-US" dirty="0"/>
            </a:p>
          </p:txBody>
        </p:sp>
        <p:pic>
          <p:nvPicPr>
            <p:cNvPr id="22" name="Picture 21" descr="Free vector graphic: Tablet, Screen, Monitor, Phone, Pc ...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164" y="2851278"/>
              <a:ext cx="1689463" cy="121782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23" name="Down Arrow 22"/>
          <p:cNvSpPr/>
          <p:nvPr/>
        </p:nvSpPr>
        <p:spPr>
          <a:xfrm rot="16200000">
            <a:off x="8934661" y="3096061"/>
            <a:ext cx="284763" cy="790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99279" y="176474"/>
            <a:ext cx="9404723" cy="1400530"/>
          </a:xfrm>
        </p:spPr>
        <p:txBody>
          <a:bodyPr/>
          <a:lstStyle/>
          <a:p>
            <a:r>
              <a:rPr lang="en-US" sz="3600" dirty="0" smtClean="0"/>
              <a:t>More Modern-</a:t>
            </a:r>
            <a:r>
              <a:rPr lang="en-US" sz="3600" dirty="0" err="1" smtClean="0"/>
              <a:t>ish</a:t>
            </a:r>
            <a:r>
              <a:rPr lang="en-US" sz="3600" dirty="0" smtClean="0"/>
              <a:t> Data </a:t>
            </a:r>
            <a:r>
              <a:rPr lang="en-US" sz="3600" dirty="0"/>
              <a:t>Collection Model</a:t>
            </a:r>
            <a:endParaRPr lang="en-US" sz="36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95401" y="2080349"/>
            <a:ext cx="2205318" cy="2244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/>
              <a:t>Data </a:t>
            </a:r>
            <a:r>
              <a:rPr lang="en-US" dirty="0" smtClean="0"/>
              <a:t>Collectors via Field</a:t>
            </a:r>
            <a:r>
              <a:rPr lang="en-US" dirty="0"/>
              <a:t> </a:t>
            </a:r>
            <a:r>
              <a:rPr lang="en-US" dirty="0" smtClean="0"/>
              <a:t>Technicians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4437" y="1264094"/>
            <a:ext cx="2049718" cy="2369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Data Collection via Tech (Sensors)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 rot="17468602">
            <a:off x="5798668" y="2076028"/>
            <a:ext cx="524435" cy="7786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27142" y="4053943"/>
            <a:ext cx="2106081" cy="23186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smtClean="0"/>
              <a:t>Spreadsheets</a:t>
            </a:r>
            <a:endParaRPr lang="en-US" dirty="0" smtClean="0"/>
          </a:p>
        </p:txBody>
      </p:sp>
      <p:sp>
        <p:nvSpPr>
          <p:cNvPr id="11" name="Right Arrow 10"/>
          <p:cNvSpPr/>
          <p:nvPr/>
        </p:nvSpPr>
        <p:spPr>
          <a:xfrm rot="1834483">
            <a:off x="2541379" y="4403854"/>
            <a:ext cx="882127" cy="5574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0155624">
            <a:off x="2512935" y="2225350"/>
            <a:ext cx="882127" cy="5574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4329047">
            <a:off x="5863010" y="4306055"/>
            <a:ext cx="524435" cy="77862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ile:Clipboard.svg - Wikipedi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82" y="2195981"/>
            <a:ext cx="1154976" cy="11549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75E068-5E12-4C25-B42B-358DBB84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40" r="25499" b="4537"/>
          <a:stretch/>
        </p:blipFill>
        <p:spPr>
          <a:xfrm>
            <a:off x="3678241" y="4485160"/>
            <a:ext cx="1767092" cy="107835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23" y="1374160"/>
            <a:ext cx="943729" cy="12596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6550566" y="2347253"/>
            <a:ext cx="2033196" cy="2137907"/>
            <a:chOff x="6550566" y="2347253"/>
            <a:chExt cx="2033196" cy="2137907"/>
          </a:xfrm>
        </p:grpSpPr>
        <p:sp>
          <p:nvSpPr>
            <p:cNvPr id="17" name="Rectangle 16"/>
            <p:cNvSpPr/>
            <p:nvPr/>
          </p:nvSpPr>
          <p:spPr>
            <a:xfrm>
              <a:off x="6550566" y="2347253"/>
              <a:ext cx="2033196" cy="21379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  <p:pic>
          <p:nvPicPr>
            <p:cNvPr id="19" name="Picture 18" descr="Computer Database Network · Free vector graphic on Pixabay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2889" y="2504096"/>
              <a:ext cx="1142958" cy="1406718"/>
            </a:xfrm>
            <a:prstGeom prst="rect">
              <a:avLst/>
            </a:prstGeom>
          </p:spPr>
        </p:pic>
      </p:grpSp>
      <p:sp>
        <p:nvSpPr>
          <p:cNvPr id="23" name="Down Arrow 22"/>
          <p:cNvSpPr/>
          <p:nvPr/>
        </p:nvSpPr>
        <p:spPr>
          <a:xfrm rot="16200000">
            <a:off x="8934661" y="3096061"/>
            <a:ext cx="284763" cy="7909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&quot;No&quot; Symbol 3"/>
          <p:cNvSpPr/>
          <p:nvPr/>
        </p:nvSpPr>
        <p:spPr>
          <a:xfrm>
            <a:off x="8101596" y="2707049"/>
            <a:ext cx="1426918" cy="1376856"/>
          </a:xfrm>
          <a:prstGeom prst="noSmoking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5324" y="4909596"/>
            <a:ext cx="2842373" cy="151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Entry Error, </a:t>
            </a:r>
            <a:r>
              <a:rPr lang="en-US" dirty="0" smtClean="0"/>
              <a:t>protocol misunderstanding or update, misspelling, accidental deletion, etc…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125227" y="5060107"/>
            <a:ext cx="507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any data input doesn’t match expected, it won’t go into the Database</a:t>
            </a:r>
            <a:endParaRPr lang="en-US" sz="20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9604002" y="1986455"/>
            <a:ext cx="2238750" cy="3059736"/>
            <a:chOff x="9717633" y="2490944"/>
            <a:chExt cx="1856057" cy="2774022"/>
          </a:xfrm>
        </p:grpSpPr>
        <p:sp>
          <p:nvSpPr>
            <p:cNvPr id="28" name="Rectangle 27"/>
            <p:cNvSpPr/>
            <p:nvPr/>
          </p:nvSpPr>
          <p:spPr>
            <a:xfrm>
              <a:off x="9717633" y="2490944"/>
              <a:ext cx="1856057" cy="27740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smtClean="0"/>
                <a:t>Data </a:t>
              </a:r>
              <a:r>
                <a:rPr lang="en-US" dirty="0" smtClean="0"/>
                <a:t>Visualization, Public Websites and Apps</a:t>
              </a:r>
              <a:endParaRPr lang="en-US" dirty="0"/>
            </a:p>
          </p:txBody>
        </p:sp>
        <p:pic>
          <p:nvPicPr>
            <p:cNvPr id="29" name="Picture 28" descr="Free vector graphic: Tablet, Screen, Monitor, Phone, Pc ...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164" y="2851278"/>
              <a:ext cx="1689463" cy="121782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99279" y="165808"/>
            <a:ext cx="9404723" cy="1400530"/>
          </a:xfrm>
        </p:spPr>
        <p:txBody>
          <a:bodyPr/>
          <a:lstStyle/>
          <a:p>
            <a:r>
              <a:rPr lang="en-US" sz="3600" dirty="0" smtClean="0"/>
              <a:t>Modern Data </a:t>
            </a:r>
            <a:r>
              <a:rPr lang="en-US" sz="3600" dirty="0"/>
              <a:t>Collection </a:t>
            </a:r>
            <a:r>
              <a:rPr lang="en-US" sz="3600" dirty="0" smtClean="0"/>
              <a:t>Problems</a:t>
            </a:r>
            <a:endParaRPr lang="en-US" sz="36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38966" y="1853248"/>
            <a:ext cx="4669062" cy="4182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/>
              <a:t>Year 1</a:t>
            </a:r>
            <a:r>
              <a:rPr lang="en-US" sz="2000" dirty="0" smtClean="0"/>
              <a:t>: </a:t>
            </a:r>
            <a:r>
              <a:rPr lang="en-US" sz="2000" dirty="0" smtClean="0"/>
              <a:t>Laptops awkward </a:t>
            </a:r>
            <a:r>
              <a:rPr lang="en-US" sz="2000" dirty="0" smtClean="0"/>
              <a:t>in the </a:t>
            </a:r>
            <a:r>
              <a:rPr lang="en-US" sz="2000" dirty="0" smtClean="0"/>
              <a:t>field; access to internet problem</a:t>
            </a:r>
            <a:endParaRPr lang="en-US" sz="2000" dirty="0" smtClean="0"/>
          </a:p>
          <a:p>
            <a:r>
              <a:rPr lang="en-US" sz="2000" u="sng" dirty="0" smtClean="0"/>
              <a:t>Year 2</a:t>
            </a:r>
            <a:r>
              <a:rPr lang="en-US" sz="2000" dirty="0" smtClean="0"/>
              <a:t>:  </a:t>
            </a:r>
            <a:r>
              <a:rPr lang="en-US" sz="2000" dirty="0" smtClean="0"/>
              <a:t>Errors in columns, or data inputs are </a:t>
            </a:r>
            <a:r>
              <a:rPr lang="en-US" sz="2000" dirty="0" smtClean="0"/>
              <a:t>not </a:t>
            </a:r>
            <a:r>
              <a:rPr lang="en-US" sz="2000" dirty="0" smtClean="0"/>
              <a:t>expected </a:t>
            </a:r>
            <a:r>
              <a:rPr lang="en-US" sz="2000" dirty="0" smtClean="0"/>
              <a:t>values, data won’t go in database</a:t>
            </a:r>
          </a:p>
          <a:p>
            <a:r>
              <a:rPr lang="en-US" sz="2000" u="sng" dirty="0" smtClean="0"/>
              <a:t>Year 3</a:t>
            </a:r>
            <a:r>
              <a:rPr lang="en-US" sz="2000" dirty="0" smtClean="0"/>
              <a:t>: Multiple users </a:t>
            </a:r>
            <a:r>
              <a:rPr lang="en-US" sz="2000" dirty="0" smtClean="0"/>
              <a:t>offline Google sheets </a:t>
            </a:r>
            <a:r>
              <a:rPr lang="en-US" sz="2000" dirty="0" smtClean="0"/>
              <a:t>can delete </a:t>
            </a:r>
            <a:r>
              <a:rPr lang="en-US" sz="2000" dirty="0" smtClean="0"/>
              <a:t>data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u="sng" dirty="0" smtClean="0"/>
              <a:t>Spreadsheets alone </a:t>
            </a:r>
            <a:r>
              <a:rPr lang="en-US" sz="2000" b="1" u="sng" dirty="0" smtClean="0"/>
              <a:t>Confusing in large groups</a:t>
            </a:r>
            <a:r>
              <a:rPr lang="en-US" sz="2000" dirty="0" smtClean="0"/>
              <a:t>: </a:t>
            </a:r>
            <a:r>
              <a:rPr lang="en-US" sz="2000" dirty="0" smtClean="0"/>
              <a:t>not sure if data is filled correctly, many tabs, hard to </a:t>
            </a:r>
            <a:r>
              <a:rPr lang="en-US" sz="2000" b="1" dirty="0" smtClean="0"/>
              <a:t>onboard new </a:t>
            </a:r>
            <a:r>
              <a:rPr lang="en-US" sz="2000" b="1" dirty="0" smtClean="0"/>
              <a:t>people</a:t>
            </a:r>
            <a:r>
              <a:rPr lang="en-US" sz="2000" dirty="0" smtClean="0"/>
              <a:t>, hard to remember </a:t>
            </a:r>
            <a:r>
              <a:rPr lang="en-US" sz="2000" b="1" dirty="0" smtClean="0"/>
              <a:t>protocol</a:t>
            </a:r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040000" y="6035897"/>
            <a:ext cx="4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Too many tabs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5E068-5E12-4C25-B42B-358DBB844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40" r="25499" b="4537"/>
          <a:stretch/>
        </p:blipFill>
        <p:spPr>
          <a:xfrm>
            <a:off x="5466581" y="1742266"/>
            <a:ext cx="6649025" cy="40575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7918173" y="5843633"/>
            <a:ext cx="205720" cy="3208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636" y="223682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Online Spreadsheets Disadvantages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3100" dirty="0" smtClean="0"/>
              <a:t>3 years in the field with spreadsheets, 100+ farms…</a:t>
            </a:r>
            <a:br>
              <a:rPr lang="en-US" sz="3100" dirty="0" smtClean="0"/>
            </a:br>
            <a:r>
              <a:rPr lang="en-US" sz="2200" i="1" dirty="0" smtClean="0"/>
              <a:t>what </a:t>
            </a:r>
            <a:r>
              <a:rPr lang="en-US" sz="2200" i="1" dirty="0" smtClean="0"/>
              <a:t>we’ve learned…</a:t>
            </a:r>
            <a:endParaRPr lang="en-US" sz="27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Stepwise PSA approach to upgrading on-farm data ‘From </a:t>
            </a:r>
            <a:r>
              <a:rPr lang="en-US" sz="3600" dirty="0"/>
              <a:t>Paper to </a:t>
            </a:r>
            <a:r>
              <a:rPr lang="en-US" sz="3600" dirty="0" smtClean="0"/>
              <a:t>Database’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486" y="2255797"/>
            <a:ext cx="6078220" cy="38989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 </a:t>
            </a:r>
            <a:r>
              <a:rPr lang="en-US" sz="2400" dirty="0" smtClean="0"/>
              <a:t>step – an online datasheet like Google Sheets or </a:t>
            </a:r>
            <a:r>
              <a:rPr lang="en-US" sz="2400" dirty="0" err="1" smtClean="0"/>
              <a:t>Airtable</a:t>
            </a:r>
            <a:endParaRPr lang="en-US" sz="2400" dirty="0" smtClean="0"/>
          </a:p>
          <a:p>
            <a:r>
              <a:rPr lang="en-US" sz="2400" dirty="0" smtClean="0"/>
              <a:t>Next step – a Form Survey based collection</a:t>
            </a:r>
          </a:p>
          <a:p>
            <a:pPr lvl="1"/>
            <a:r>
              <a:rPr lang="en-US" sz="2000" dirty="0" err="1" smtClean="0"/>
              <a:t>Ie</a:t>
            </a:r>
            <a:r>
              <a:rPr lang="en-US" sz="2000" dirty="0" smtClean="0"/>
              <a:t>: Google </a:t>
            </a:r>
            <a:r>
              <a:rPr lang="en-US" sz="2000" dirty="0" smtClean="0"/>
              <a:t>Forms</a:t>
            </a:r>
          </a:p>
          <a:p>
            <a:pPr lvl="1"/>
            <a:r>
              <a:rPr lang="en-US" sz="2000" dirty="0" smtClean="0"/>
              <a:t>ODK</a:t>
            </a:r>
          </a:p>
          <a:p>
            <a:pPr lvl="2"/>
            <a:r>
              <a:rPr lang="en-US" sz="1800" dirty="0" smtClean="0"/>
              <a:t>Kobo Toolbox</a:t>
            </a:r>
            <a:endParaRPr lang="en-US" sz="1800" dirty="0" smtClean="0"/>
          </a:p>
          <a:p>
            <a:r>
              <a:rPr lang="en-US" sz="2400" dirty="0" smtClean="0"/>
              <a:t>Future Custom Apps – Web tools</a:t>
            </a:r>
            <a:endParaRPr lang="en-US" sz="2400" dirty="0" smtClean="0"/>
          </a:p>
        </p:txBody>
      </p:sp>
      <p:pic>
        <p:nvPicPr>
          <p:cNvPr id="5" name="Picture 2" descr="Image result for researcher holding clipboard in the field&quot;">
            <a:extLst>
              <a:ext uri="{FF2B5EF4-FFF2-40B4-BE49-F238E27FC236}">
                <a16:creationId xmlns:a16="http://schemas.microsoft.com/office/drawing/2014/main" id="{F45FED5E-D0A2-4CD7-BD20-D7941C8F5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2"/>
          <a:stretch/>
        </p:blipFill>
        <p:spPr bwMode="auto">
          <a:xfrm>
            <a:off x="7441325" y="2737711"/>
            <a:ext cx="3847199" cy="253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BB6D90-429C-417F-A18A-BE2A30800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" t="42544" r="64121" b="9764"/>
          <a:stretch/>
        </p:blipFill>
        <p:spPr>
          <a:xfrm>
            <a:off x="4654635" y="4134765"/>
            <a:ext cx="3118884" cy="239356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5E068-5E12-4C25-B42B-358DBB8448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8" t="36270" r="39337" b="5379"/>
          <a:stretch/>
        </p:blipFill>
        <p:spPr>
          <a:xfrm>
            <a:off x="646111" y="4210217"/>
            <a:ext cx="2956712" cy="226910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09BFBC-3329-49C6-A646-3A6561F0A5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46" t="30961" r="39555" b="8164"/>
          <a:stretch/>
        </p:blipFill>
        <p:spPr>
          <a:xfrm>
            <a:off x="2611866" y="1257087"/>
            <a:ext cx="3008445" cy="209891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3A802-5336-4B25-8E3D-983E2A16A2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79" t="12716" r="23482" b="7217"/>
          <a:stretch/>
        </p:blipFill>
        <p:spPr>
          <a:xfrm>
            <a:off x="6214077" y="1229959"/>
            <a:ext cx="3086210" cy="2153171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56153" y="3472276"/>
            <a:ext cx="2860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Calculations</a:t>
            </a:r>
          </a:p>
          <a:p>
            <a:r>
              <a:rPr lang="en-US" sz="1600" dirty="0" smtClean="0"/>
              <a:t>(other Google </a:t>
            </a:r>
            <a:r>
              <a:rPr lang="en-US" sz="1600" dirty="0" smtClean="0"/>
              <a:t>Sheets)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9474097" y="1470512"/>
            <a:ext cx="2898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Timeline </a:t>
            </a:r>
            <a:endParaRPr lang="en-US" sz="2400" dirty="0" smtClean="0"/>
          </a:p>
          <a:p>
            <a:r>
              <a:rPr lang="en-US" dirty="0" smtClean="0"/>
              <a:t>(Trello, Calendar Apps, email reminders)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826" y="1360033"/>
            <a:ext cx="25595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Protocols</a:t>
            </a:r>
          </a:p>
          <a:p>
            <a:r>
              <a:rPr lang="en-US" dirty="0" smtClean="0"/>
              <a:t>(Stored in a folder, google drive, paper…)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5826" y="3355520"/>
            <a:ext cx="2216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Datasheets</a:t>
            </a:r>
          </a:p>
          <a:p>
            <a:r>
              <a:rPr lang="en-US" sz="1600" dirty="0" smtClean="0"/>
              <a:t>(</a:t>
            </a:r>
            <a:r>
              <a:rPr lang="en-US" sz="1600" dirty="0" smtClean="0"/>
              <a:t>Google </a:t>
            </a:r>
            <a:r>
              <a:rPr lang="en-US" sz="1600" dirty="0" smtClean="0"/>
              <a:t>Sheets)</a:t>
            </a:r>
            <a:endParaRPr lang="en-US" sz="1600" dirty="0"/>
          </a:p>
        </p:txBody>
      </p:sp>
      <p:pic>
        <p:nvPicPr>
          <p:cNvPr id="12" name="Picture 4" descr="Image result for mess of papers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097" y="3709463"/>
            <a:ext cx="2405627" cy="283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21666A8-F807-464E-AA43-35ED4DEC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Turn These Project Complexities…</a:t>
            </a:r>
            <a:endParaRPr lang="en-US" sz="3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…Into Paperless Offline Forms using ODK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15" y="1519881"/>
            <a:ext cx="6483023" cy="50046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ODK: Open Data Kit</a:t>
            </a:r>
          </a:p>
          <a:p>
            <a:r>
              <a:rPr lang="en-US" dirty="0" smtClean="0"/>
              <a:t>Free</a:t>
            </a:r>
            <a:r>
              <a:rPr lang="en-US" dirty="0"/>
              <a:t>, Open Source, online form builder for collecting data</a:t>
            </a:r>
          </a:p>
          <a:p>
            <a:r>
              <a:rPr lang="en-US" dirty="0"/>
              <a:t>Creates stepwise logic questions to fill data </a:t>
            </a:r>
          </a:p>
          <a:p>
            <a:pPr lvl="1"/>
            <a:r>
              <a:rPr lang="en-US" dirty="0"/>
              <a:t>Think your column headers in excel</a:t>
            </a:r>
          </a:p>
          <a:p>
            <a:r>
              <a:rPr lang="en-US" dirty="0"/>
              <a:t>User chooses type of data 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: multiple choice question, number, barcode, geospatial,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Embedded </a:t>
            </a:r>
            <a:r>
              <a:rPr lang="en-US" dirty="0"/>
              <a:t>protocols with </a:t>
            </a:r>
            <a:r>
              <a:rPr lang="en-US" dirty="0" smtClean="0"/>
              <a:t>step-by-step instruction</a:t>
            </a:r>
          </a:p>
          <a:p>
            <a:r>
              <a:rPr lang="en-US" dirty="0"/>
              <a:t>No missing </a:t>
            </a:r>
            <a:r>
              <a:rPr lang="en-US" dirty="0" smtClean="0"/>
              <a:t>points with required entry and validation</a:t>
            </a:r>
            <a:endParaRPr lang="en-US" dirty="0"/>
          </a:p>
          <a:p>
            <a:r>
              <a:rPr lang="en-US" dirty="0" smtClean="0"/>
              <a:t>Syncs data, </a:t>
            </a:r>
            <a:r>
              <a:rPr lang="en-US" dirty="0" smtClean="0"/>
              <a:t>when device returns </a:t>
            </a:r>
            <a:r>
              <a:rPr lang="en-US" dirty="0" smtClean="0"/>
              <a:t>online, </a:t>
            </a:r>
            <a:r>
              <a:rPr lang="en-US" b="1" dirty="0"/>
              <a:t>directly  into a database</a:t>
            </a:r>
          </a:p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22F105-4698-4EB5-8134-5AFD0720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35" y="3363651"/>
            <a:ext cx="4745034" cy="316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amsung Galaxy Tab Activ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577" y="214032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73" y="13850"/>
            <a:ext cx="641057" cy="6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4505</TotalTime>
  <Words>955</Words>
  <Application>Microsoft Office PowerPoint</Application>
  <PresentationFormat>Widescreen</PresentationFormat>
  <Paragraphs>135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</vt:lpstr>
      <vt:lpstr>On-Farm Data Collection Tools for the PSA Research Network</vt:lpstr>
      <vt:lpstr>Large on-farm networks are powerful, but hard</vt:lpstr>
      <vt:lpstr>“Old-Fashioned” Research Data Collection Model</vt:lpstr>
      <vt:lpstr>More Modern-ish Data Collection Model</vt:lpstr>
      <vt:lpstr>Modern Data Collection Problems</vt:lpstr>
      <vt:lpstr>Online Spreadsheets Disadvantages  3 years in the field with spreadsheets, 100+ farms… what we’ve learned…</vt:lpstr>
      <vt:lpstr>Stepwise PSA approach to upgrading on-farm data ‘From Paper to Database’</vt:lpstr>
      <vt:lpstr>Turn These Project Complexities…</vt:lpstr>
      <vt:lpstr>…Into Paperless Offline Forms using ODK</vt:lpstr>
      <vt:lpstr>ODK is User Friendly and Highly Customizable</vt:lpstr>
      <vt:lpstr>Export ODK form into Kobo Toolbox, for App based data collection</vt:lpstr>
      <vt:lpstr>Example Protocol: Biomass Harvest and Decomposition Bags</vt:lpstr>
      <vt:lpstr>Example Protocol: Biomass Harvest and Decomposition Bags</vt:lpstr>
      <vt:lpstr>PowerPoint Presentation</vt:lpstr>
      <vt:lpstr>Example Protocol: Biomass Harvest and Decomposition Bags</vt:lpstr>
      <vt:lpstr>Example Protocol: Biomass Harvest and Decomposition Bags</vt:lpstr>
      <vt:lpstr>PSA Near Future - One web platform to rule all the tools</vt:lpstr>
    </vt:vector>
  </TitlesOfParts>
  <Company>North Carolina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ODK do for you?</dc:title>
  <dc:creator>Sarah Ann Seehaver</dc:creator>
  <cp:lastModifiedBy>Sarah Ann Seehaver</cp:lastModifiedBy>
  <cp:revision>78</cp:revision>
  <dcterms:created xsi:type="dcterms:W3CDTF">2019-06-26T04:10:31Z</dcterms:created>
  <dcterms:modified xsi:type="dcterms:W3CDTF">2020-01-22T18:57:06Z</dcterms:modified>
</cp:coreProperties>
</file>